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42" d="100"/>
          <a:sy n="42" d="100"/>
        </p:scale>
        <p:origin x="72" y="7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smtClean="0"/>
              <a:t>Klik om de stijl te bewerken</a:t>
            </a:r>
            <a:endParaRPr lang="nl-NL"/>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F733802A-1535-4D21-82C7-528695F51E6F}" type="datetimeFigureOut">
              <a:rPr lang="nl-NL" smtClean="0"/>
              <a:t>11-1-2017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03EA457-81B3-4114-8EF5-BED42BF916EB}" type="slidenum">
              <a:rPr lang="nl-NL" smtClean="0"/>
              <a:t>‹nr.›</a:t>
            </a:fld>
            <a:endParaRPr lang="nl-NL"/>
          </a:p>
        </p:txBody>
      </p:sp>
    </p:spTree>
    <p:extLst>
      <p:ext uri="{BB962C8B-B14F-4D97-AF65-F5344CB8AC3E}">
        <p14:creationId xmlns:p14="http://schemas.microsoft.com/office/powerpoint/2010/main" val="40234612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F733802A-1535-4D21-82C7-528695F51E6F}" type="datetimeFigureOut">
              <a:rPr lang="nl-NL" smtClean="0"/>
              <a:t>11-1-2017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03EA457-81B3-4114-8EF5-BED42BF916EB}" type="slidenum">
              <a:rPr lang="nl-NL" smtClean="0"/>
              <a:t>‹nr.›</a:t>
            </a:fld>
            <a:endParaRPr lang="nl-NL"/>
          </a:p>
        </p:txBody>
      </p:sp>
    </p:spTree>
    <p:extLst>
      <p:ext uri="{BB962C8B-B14F-4D97-AF65-F5344CB8AC3E}">
        <p14:creationId xmlns:p14="http://schemas.microsoft.com/office/powerpoint/2010/main" val="960417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F733802A-1535-4D21-82C7-528695F51E6F}" type="datetimeFigureOut">
              <a:rPr lang="nl-NL" smtClean="0"/>
              <a:t>11-1-2017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03EA457-81B3-4114-8EF5-BED42BF916EB}" type="slidenum">
              <a:rPr lang="nl-NL" smtClean="0"/>
              <a:t>‹nr.›</a:t>
            </a:fld>
            <a:endParaRPr lang="nl-NL"/>
          </a:p>
        </p:txBody>
      </p:sp>
    </p:spTree>
    <p:extLst>
      <p:ext uri="{BB962C8B-B14F-4D97-AF65-F5344CB8AC3E}">
        <p14:creationId xmlns:p14="http://schemas.microsoft.com/office/powerpoint/2010/main" val="2190225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F733802A-1535-4D21-82C7-528695F51E6F}" type="datetimeFigureOut">
              <a:rPr lang="nl-NL" smtClean="0"/>
              <a:t>11-1-2017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03EA457-81B3-4114-8EF5-BED42BF916EB}" type="slidenum">
              <a:rPr lang="nl-NL" smtClean="0"/>
              <a:t>‹nr.›</a:t>
            </a:fld>
            <a:endParaRPr lang="nl-NL"/>
          </a:p>
        </p:txBody>
      </p:sp>
    </p:spTree>
    <p:extLst>
      <p:ext uri="{BB962C8B-B14F-4D97-AF65-F5344CB8AC3E}">
        <p14:creationId xmlns:p14="http://schemas.microsoft.com/office/powerpoint/2010/main" val="8137115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smtClean="0"/>
              <a:t>Klik om de stijl te bewerken</a:t>
            </a:r>
            <a:endParaRPr lang="nl-NL"/>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Tekststijl van het model bewerken</a:t>
            </a:r>
          </a:p>
        </p:txBody>
      </p:sp>
      <p:sp>
        <p:nvSpPr>
          <p:cNvPr id="4" name="Tijdelijke aanduiding voor datum 3"/>
          <p:cNvSpPr>
            <a:spLocks noGrp="1"/>
          </p:cNvSpPr>
          <p:nvPr>
            <p:ph type="dt" sz="half" idx="10"/>
          </p:nvPr>
        </p:nvSpPr>
        <p:spPr/>
        <p:txBody>
          <a:bodyPr/>
          <a:lstStyle/>
          <a:p>
            <a:fld id="{F733802A-1535-4D21-82C7-528695F51E6F}" type="datetimeFigureOut">
              <a:rPr lang="nl-NL" smtClean="0"/>
              <a:t>11-1-2017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03EA457-81B3-4114-8EF5-BED42BF916EB}" type="slidenum">
              <a:rPr lang="nl-NL" smtClean="0"/>
              <a:t>‹nr.›</a:t>
            </a:fld>
            <a:endParaRPr lang="nl-NL"/>
          </a:p>
        </p:txBody>
      </p:sp>
    </p:spTree>
    <p:extLst>
      <p:ext uri="{BB962C8B-B14F-4D97-AF65-F5344CB8AC3E}">
        <p14:creationId xmlns:p14="http://schemas.microsoft.com/office/powerpoint/2010/main" val="3914737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838200" y="1825625"/>
            <a:ext cx="5181600" cy="435133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6172200" y="1825625"/>
            <a:ext cx="5181600" cy="435133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F733802A-1535-4D21-82C7-528695F51E6F}" type="datetimeFigureOut">
              <a:rPr lang="nl-NL" smtClean="0"/>
              <a:t>11-1-2017</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703EA457-81B3-4114-8EF5-BED42BF916EB}" type="slidenum">
              <a:rPr lang="nl-NL" smtClean="0"/>
              <a:t>‹nr.›</a:t>
            </a:fld>
            <a:endParaRPr lang="nl-NL"/>
          </a:p>
        </p:txBody>
      </p:sp>
    </p:spTree>
    <p:extLst>
      <p:ext uri="{BB962C8B-B14F-4D97-AF65-F5344CB8AC3E}">
        <p14:creationId xmlns:p14="http://schemas.microsoft.com/office/powerpoint/2010/main" val="21407219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smtClean="0"/>
              <a:t>Klik om de stijl te bewerken</a:t>
            </a:r>
            <a:endParaRPr lang="nl-NL"/>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F733802A-1535-4D21-82C7-528695F51E6F}" type="datetimeFigureOut">
              <a:rPr lang="nl-NL" smtClean="0"/>
              <a:t>11-1-2017</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703EA457-81B3-4114-8EF5-BED42BF916EB}" type="slidenum">
              <a:rPr lang="nl-NL" smtClean="0"/>
              <a:t>‹nr.›</a:t>
            </a:fld>
            <a:endParaRPr lang="nl-NL"/>
          </a:p>
        </p:txBody>
      </p:sp>
    </p:spTree>
    <p:extLst>
      <p:ext uri="{BB962C8B-B14F-4D97-AF65-F5344CB8AC3E}">
        <p14:creationId xmlns:p14="http://schemas.microsoft.com/office/powerpoint/2010/main" val="32503145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F733802A-1535-4D21-82C7-528695F51E6F}" type="datetimeFigureOut">
              <a:rPr lang="nl-NL" smtClean="0"/>
              <a:t>11-1-2017</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703EA457-81B3-4114-8EF5-BED42BF916EB}" type="slidenum">
              <a:rPr lang="nl-NL" smtClean="0"/>
              <a:t>‹nr.›</a:t>
            </a:fld>
            <a:endParaRPr lang="nl-NL"/>
          </a:p>
        </p:txBody>
      </p:sp>
    </p:spTree>
    <p:extLst>
      <p:ext uri="{BB962C8B-B14F-4D97-AF65-F5344CB8AC3E}">
        <p14:creationId xmlns:p14="http://schemas.microsoft.com/office/powerpoint/2010/main" val="618444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F733802A-1535-4D21-82C7-528695F51E6F}" type="datetimeFigureOut">
              <a:rPr lang="nl-NL" smtClean="0"/>
              <a:t>11-1-2017</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703EA457-81B3-4114-8EF5-BED42BF916EB}" type="slidenum">
              <a:rPr lang="nl-NL" smtClean="0"/>
              <a:t>‹nr.›</a:t>
            </a:fld>
            <a:endParaRPr lang="nl-NL"/>
          </a:p>
        </p:txBody>
      </p:sp>
    </p:spTree>
    <p:extLst>
      <p:ext uri="{BB962C8B-B14F-4D97-AF65-F5344CB8AC3E}">
        <p14:creationId xmlns:p14="http://schemas.microsoft.com/office/powerpoint/2010/main" val="2430223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Tijdelijke aanduiding voor datum 4"/>
          <p:cNvSpPr>
            <a:spLocks noGrp="1"/>
          </p:cNvSpPr>
          <p:nvPr>
            <p:ph type="dt" sz="half" idx="10"/>
          </p:nvPr>
        </p:nvSpPr>
        <p:spPr/>
        <p:txBody>
          <a:bodyPr/>
          <a:lstStyle/>
          <a:p>
            <a:fld id="{F733802A-1535-4D21-82C7-528695F51E6F}" type="datetimeFigureOut">
              <a:rPr lang="nl-NL" smtClean="0"/>
              <a:t>11-1-2017</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703EA457-81B3-4114-8EF5-BED42BF916EB}" type="slidenum">
              <a:rPr lang="nl-NL" smtClean="0"/>
              <a:t>‹nr.›</a:t>
            </a:fld>
            <a:endParaRPr lang="nl-NL"/>
          </a:p>
        </p:txBody>
      </p:sp>
    </p:spTree>
    <p:extLst>
      <p:ext uri="{BB962C8B-B14F-4D97-AF65-F5344CB8AC3E}">
        <p14:creationId xmlns:p14="http://schemas.microsoft.com/office/powerpoint/2010/main" val="16779114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Tijdelijke aanduiding voor datum 4"/>
          <p:cNvSpPr>
            <a:spLocks noGrp="1"/>
          </p:cNvSpPr>
          <p:nvPr>
            <p:ph type="dt" sz="half" idx="10"/>
          </p:nvPr>
        </p:nvSpPr>
        <p:spPr/>
        <p:txBody>
          <a:bodyPr/>
          <a:lstStyle/>
          <a:p>
            <a:fld id="{F733802A-1535-4D21-82C7-528695F51E6F}" type="datetimeFigureOut">
              <a:rPr lang="nl-NL" smtClean="0"/>
              <a:t>11-1-2017</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703EA457-81B3-4114-8EF5-BED42BF916EB}" type="slidenum">
              <a:rPr lang="nl-NL" smtClean="0"/>
              <a:t>‹nr.›</a:t>
            </a:fld>
            <a:endParaRPr lang="nl-NL"/>
          </a:p>
        </p:txBody>
      </p:sp>
    </p:spTree>
    <p:extLst>
      <p:ext uri="{BB962C8B-B14F-4D97-AF65-F5344CB8AC3E}">
        <p14:creationId xmlns:p14="http://schemas.microsoft.com/office/powerpoint/2010/main" val="41711599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33802A-1535-4D21-82C7-528695F51E6F}" type="datetimeFigureOut">
              <a:rPr lang="nl-NL" smtClean="0"/>
              <a:t>11-1-2017</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3EA457-81B3-4114-8EF5-BED42BF916EB}" type="slidenum">
              <a:rPr lang="nl-NL" smtClean="0"/>
              <a:t>‹nr.›</a:t>
            </a:fld>
            <a:endParaRPr lang="nl-NL"/>
          </a:p>
        </p:txBody>
      </p:sp>
    </p:spTree>
    <p:extLst>
      <p:ext uri="{BB962C8B-B14F-4D97-AF65-F5344CB8AC3E}">
        <p14:creationId xmlns:p14="http://schemas.microsoft.com/office/powerpoint/2010/main" val="35475537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voeding</a:t>
            </a:r>
            <a:endParaRPr lang="nl-NL" dirty="0"/>
          </a:p>
        </p:txBody>
      </p:sp>
      <p:sp>
        <p:nvSpPr>
          <p:cNvPr id="3" name="Ondertitel 2"/>
          <p:cNvSpPr>
            <a:spLocks noGrp="1"/>
          </p:cNvSpPr>
          <p:nvPr>
            <p:ph type="subTitle" idx="1"/>
          </p:nvPr>
        </p:nvSpPr>
        <p:spPr/>
        <p:txBody>
          <a:bodyPr/>
          <a:lstStyle/>
          <a:p>
            <a:r>
              <a:rPr lang="nl-NL" dirty="0" smtClean="0"/>
              <a:t>Paard</a:t>
            </a:r>
            <a:endParaRPr lang="nl-NL" dirty="0"/>
          </a:p>
        </p:txBody>
      </p:sp>
    </p:spTree>
    <p:extLst>
      <p:ext uri="{BB962C8B-B14F-4D97-AF65-F5344CB8AC3E}">
        <p14:creationId xmlns:p14="http://schemas.microsoft.com/office/powerpoint/2010/main" val="29628683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Welke voeding?</a:t>
            </a:r>
            <a:endParaRPr lang="nl-NL" dirty="0"/>
          </a:p>
        </p:txBody>
      </p:sp>
      <p:sp>
        <p:nvSpPr>
          <p:cNvPr id="3" name="Tijdelijke aanduiding voor inhoud 2"/>
          <p:cNvSpPr>
            <a:spLocks noGrp="1"/>
          </p:cNvSpPr>
          <p:nvPr>
            <p:ph idx="1"/>
          </p:nvPr>
        </p:nvSpPr>
        <p:spPr/>
        <p:txBody>
          <a:bodyPr/>
          <a:lstStyle/>
          <a:p>
            <a:r>
              <a:rPr lang="nl-NL" dirty="0" smtClean="0"/>
              <a:t>Planteneter</a:t>
            </a:r>
          </a:p>
          <a:p>
            <a:r>
              <a:rPr lang="nl-NL" dirty="0" smtClean="0"/>
              <a:t>Steppedier</a:t>
            </a:r>
          </a:p>
          <a:p>
            <a:r>
              <a:rPr lang="nl-NL" dirty="0" smtClean="0"/>
              <a:t>Hele dag kleine beetjes</a:t>
            </a:r>
          </a:p>
          <a:p>
            <a:r>
              <a:rPr lang="nl-NL" dirty="0" smtClean="0"/>
              <a:t>Geen herkauwer toch kan het paard goed ruwe celstof verteren</a:t>
            </a:r>
          </a:p>
          <a:p>
            <a:r>
              <a:rPr lang="nl-NL" dirty="0" smtClean="0"/>
              <a:t>De functie en werking van de pens van een koe komt overeen met de dikke darm bij paarden</a:t>
            </a:r>
          </a:p>
          <a:p>
            <a:r>
              <a:rPr lang="nl-NL" dirty="0" smtClean="0"/>
              <a:t>Maar de behoefte en benutting van voedsel is anders dan dat van herkauwers</a:t>
            </a:r>
            <a:endParaRPr lang="nl-NL" dirty="0"/>
          </a:p>
        </p:txBody>
      </p:sp>
    </p:spTree>
    <p:extLst>
      <p:ext uri="{BB962C8B-B14F-4D97-AF65-F5344CB8AC3E}">
        <p14:creationId xmlns:p14="http://schemas.microsoft.com/office/powerpoint/2010/main" val="20242213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Eisen</a:t>
            </a:r>
            <a:endParaRPr lang="nl-NL" dirty="0"/>
          </a:p>
        </p:txBody>
      </p:sp>
      <p:sp>
        <p:nvSpPr>
          <p:cNvPr id="3" name="Tijdelijke aanduiding voor inhoud 2"/>
          <p:cNvSpPr>
            <a:spLocks noGrp="1"/>
          </p:cNvSpPr>
          <p:nvPr>
            <p:ph idx="1"/>
          </p:nvPr>
        </p:nvSpPr>
        <p:spPr/>
        <p:txBody>
          <a:bodyPr/>
          <a:lstStyle/>
          <a:p>
            <a:r>
              <a:rPr lang="nl-NL" dirty="0" smtClean="0"/>
              <a:t>Veel ruwvoer</a:t>
            </a:r>
          </a:p>
          <a:p>
            <a:r>
              <a:rPr lang="nl-NL" dirty="0" smtClean="0"/>
              <a:t>Afhankelijk van de inspanning</a:t>
            </a:r>
          </a:p>
          <a:p>
            <a:r>
              <a:rPr lang="nl-NL" dirty="0" smtClean="0"/>
              <a:t>Voedingsgedrag</a:t>
            </a:r>
          </a:p>
          <a:p>
            <a:r>
              <a:rPr lang="nl-NL" dirty="0" smtClean="0"/>
              <a:t>Supplementen</a:t>
            </a:r>
          </a:p>
          <a:p>
            <a:r>
              <a:rPr lang="nl-NL" dirty="0" smtClean="0"/>
              <a:t>Reukorgaan</a:t>
            </a:r>
          </a:p>
          <a:p>
            <a:r>
              <a:rPr lang="nl-NL" dirty="0" smtClean="0"/>
              <a:t>Wennen aan nieuw voer</a:t>
            </a:r>
          </a:p>
          <a:p>
            <a:r>
              <a:rPr lang="nl-NL" dirty="0" smtClean="0"/>
              <a:t>Selectief grazen</a:t>
            </a:r>
            <a:endParaRPr lang="nl-NL" dirty="0"/>
          </a:p>
        </p:txBody>
      </p:sp>
    </p:spTree>
    <p:extLst>
      <p:ext uri="{BB962C8B-B14F-4D97-AF65-F5344CB8AC3E}">
        <p14:creationId xmlns:p14="http://schemas.microsoft.com/office/powerpoint/2010/main" val="35972048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Ruwvoer en krachtvoer</a:t>
            </a:r>
            <a:endParaRPr lang="nl-NL" dirty="0"/>
          </a:p>
        </p:txBody>
      </p:sp>
      <p:sp>
        <p:nvSpPr>
          <p:cNvPr id="3" name="Tijdelijke aanduiding voor inhoud 2"/>
          <p:cNvSpPr>
            <a:spLocks noGrp="1"/>
          </p:cNvSpPr>
          <p:nvPr>
            <p:ph idx="1"/>
          </p:nvPr>
        </p:nvSpPr>
        <p:spPr/>
        <p:txBody>
          <a:bodyPr/>
          <a:lstStyle/>
          <a:p>
            <a:r>
              <a:rPr lang="nl-NL" dirty="0" smtClean="0"/>
              <a:t>Gras, hooi, kuilgras, ingekuilde mais, stro</a:t>
            </a:r>
          </a:p>
          <a:p>
            <a:endParaRPr lang="nl-NL" dirty="0"/>
          </a:p>
          <a:p>
            <a:r>
              <a:rPr lang="nl-NL" dirty="0" smtClean="0"/>
              <a:t>Enkelvoudig en samengestelde krachtvoeders (hoge voedingswaarde)</a:t>
            </a:r>
          </a:p>
          <a:p>
            <a:r>
              <a:rPr lang="nl-NL" dirty="0" smtClean="0"/>
              <a:t>Haver, pulp</a:t>
            </a:r>
          </a:p>
          <a:p>
            <a:r>
              <a:rPr lang="nl-NL" dirty="0" smtClean="0"/>
              <a:t>Brok, </a:t>
            </a:r>
            <a:r>
              <a:rPr lang="nl-NL" dirty="0" err="1" smtClean="0"/>
              <a:t>muslie</a:t>
            </a:r>
            <a:endParaRPr lang="nl-NL" dirty="0"/>
          </a:p>
        </p:txBody>
      </p:sp>
    </p:spTree>
    <p:extLst>
      <p:ext uri="{BB962C8B-B14F-4D97-AF65-F5344CB8AC3E}">
        <p14:creationId xmlns:p14="http://schemas.microsoft.com/office/powerpoint/2010/main" val="24978330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
            </a:r>
            <a:br>
              <a:rPr lang="nl-NL" dirty="0" smtClean="0"/>
            </a:br>
            <a:r>
              <a:rPr lang="nl-NL" dirty="0"/>
              <a:t/>
            </a:r>
            <a:br>
              <a:rPr lang="nl-NL" dirty="0"/>
            </a:br>
            <a:r>
              <a:rPr lang="nl-NL" dirty="0" smtClean="0"/>
              <a:t>De </a:t>
            </a:r>
            <a:r>
              <a:rPr lang="nl-NL" dirty="0"/>
              <a:t>inhoud van een paardenmaag is slechts 15 liter. Vanuit de maag moet de, naar verhouding zeer grote blinde darm en de dikke darm van voedsel worden voorzien. Een paard moet dus de gehele dag door eten en zijn maag is bijna nooit leeg.</a:t>
            </a:r>
          </a:p>
        </p:txBody>
      </p:sp>
      <p:graphicFrame>
        <p:nvGraphicFramePr>
          <p:cNvPr id="4" name="Tijdelijke aanduiding voor inhoud 3"/>
          <p:cNvGraphicFramePr>
            <a:graphicFrameLocks noGrp="1"/>
          </p:cNvGraphicFramePr>
          <p:nvPr>
            <p:ph idx="1"/>
            <p:extLst>
              <p:ext uri="{D42A27DB-BD31-4B8C-83A1-F6EECF244321}">
                <p14:modId xmlns:p14="http://schemas.microsoft.com/office/powerpoint/2010/main" val="2510447092"/>
              </p:ext>
            </p:extLst>
          </p:nvPr>
        </p:nvGraphicFramePr>
        <p:xfrm>
          <a:off x="4640579" y="3086099"/>
          <a:ext cx="7082156" cy="3384075"/>
        </p:xfrm>
        <a:graphic>
          <a:graphicData uri="http://schemas.openxmlformats.org/drawingml/2006/table">
            <a:tbl>
              <a:tblPr/>
              <a:tblGrid>
                <a:gridCol w="696124">
                  <a:extLst>
                    <a:ext uri="{9D8B030D-6E8A-4147-A177-3AD203B41FA5}">
                      <a16:colId xmlns:a16="http://schemas.microsoft.com/office/drawing/2014/main" val="2519971761"/>
                    </a:ext>
                  </a:extLst>
                </a:gridCol>
                <a:gridCol w="1629047">
                  <a:extLst>
                    <a:ext uri="{9D8B030D-6E8A-4147-A177-3AD203B41FA5}">
                      <a16:colId xmlns:a16="http://schemas.microsoft.com/office/drawing/2014/main" val="1784102845"/>
                    </a:ext>
                  </a:extLst>
                </a:gridCol>
                <a:gridCol w="1470341">
                  <a:extLst>
                    <a:ext uri="{9D8B030D-6E8A-4147-A177-3AD203B41FA5}">
                      <a16:colId xmlns:a16="http://schemas.microsoft.com/office/drawing/2014/main" val="1849031377"/>
                    </a:ext>
                  </a:extLst>
                </a:gridCol>
                <a:gridCol w="1596298">
                  <a:extLst>
                    <a:ext uri="{9D8B030D-6E8A-4147-A177-3AD203B41FA5}">
                      <a16:colId xmlns:a16="http://schemas.microsoft.com/office/drawing/2014/main" val="472652020"/>
                    </a:ext>
                  </a:extLst>
                </a:gridCol>
                <a:gridCol w="1690346">
                  <a:extLst>
                    <a:ext uri="{9D8B030D-6E8A-4147-A177-3AD203B41FA5}">
                      <a16:colId xmlns:a16="http://schemas.microsoft.com/office/drawing/2014/main" val="2004168338"/>
                    </a:ext>
                  </a:extLst>
                </a:gridCol>
              </a:tblGrid>
              <a:tr h="676815">
                <a:tc>
                  <a:txBody>
                    <a:bodyPr/>
                    <a:lstStyle/>
                    <a:p>
                      <a:pPr algn="just">
                        <a:spcAft>
                          <a:spcPts val="0"/>
                        </a:spcAft>
                      </a:pPr>
                      <a:r>
                        <a:rPr lang="nl-NL">
                          <a:solidFill>
                            <a:srgbClr val="333333"/>
                          </a:solidFill>
                          <a:effectLst/>
                          <a:latin typeface="Times New Roman" panose="02020603050405020304" pitchFamily="18" charset="0"/>
                        </a:rPr>
                        <a:t> </a:t>
                      </a:r>
                      <a:endParaRPr lang="nl-NL">
                        <a:solidFill>
                          <a:srgbClr val="333333"/>
                        </a:solidFill>
                        <a:effectLst/>
                      </a:endParaRPr>
                    </a:p>
                  </a:txBody>
                  <a:tcPr marL="44450" marR="44450" marT="0" marB="0">
                    <a:lnL>
                      <a:noFill/>
                    </a:lnL>
                    <a:lnR>
                      <a:noFill/>
                    </a:lnR>
                    <a:lnT w="1905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FFFFFF"/>
                    </a:solidFill>
                  </a:tcPr>
                </a:tc>
                <a:tc>
                  <a:txBody>
                    <a:bodyPr/>
                    <a:lstStyle/>
                    <a:p>
                      <a:pPr algn="ctr">
                        <a:spcAft>
                          <a:spcPts val="0"/>
                        </a:spcAft>
                      </a:pPr>
                      <a:r>
                        <a:rPr lang="nl-NL" b="1">
                          <a:solidFill>
                            <a:srgbClr val="333333"/>
                          </a:solidFill>
                          <a:effectLst/>
                          <a:latin typeface="Times New Roman" panose="02020603050405020304" pitchFamily="18" charset="0"/>
                        </a:rPr>
                        <a:t>Maag</a:t>
                      </a:r>
                      <a:endParaRPr lang="nl-NL">
                        <a:solidFill>
                          <a:srgbClr val="333333"/>
                        </a:solidFill>
                        <a:effectLst/>
                      </a:endParaRPr>
                    </a:p>
                  </a:txBody>
                  <a:tcPr marL="44450" marR="44450" marT="0" marB="0">
                    <a:lnL>
                      <a:noFill/>
                    </a:lnL>
                    <a:lnR>
                      <a:noFill/>
                    </a:lnR>
                    <a:lnT w="1905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FFFFFF"/>
                    </a:solidFill>
                  </a:tcPr>
                </a:tc>
                <a:tc>
                  <a:txBody>
                    <a:bodyPr/>
                    <a:lstStyle/>
                    <a:p>
                      <a:pPr algn="ctr">
                        <a:spcAft>
                          <a:spcPts val="0"/>
                        </a:spcAft>
                      </a:pPr>
                      <a:r>
                        <a:rPr lang="nl-NL" b="1" dirty="0">
                          <a:solidFill>
                            <a:srgbClr val="333333"/>
                          </a:solidFill>
                          <a:effectLst/>
                          <a:latin typeface="Times New Roman" panose="02020603050405020304" pitchFamily="18" charset="0"/>
                        </a:rPr>
                        <a:t>Dunne darm</a:t>
                      </a:r>
                      <a:endParaRPr lang="nl-NL" dirty="0">
                        <a:solidFill>
                          <a:srgbClr val="333333"/>
                        </a:solidFill>
                        <a:effectLst/>
                      </a:endParaRPr>
                    </a:p>
                  </a:txBody>
                  <a:tcPr marL="44450" marR="44450" marT="0" marB="0">
                    <a:lnL>
                      <a:noFill/>
                    </a:lnL>
                    <a:lnR>
                      <a:noFill/>
                    </a:lnR>
                    <a:lnT w="1905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FFFFFF"/>
                    </a:solidFill>
                  </a:tcPr>
                </a:tc>
                <a:tc>
                  <a:txBody>
                    <a:bodyPr/>
                    <a:lstStyle/>
                    <a:p>
                      <a:pPr algn="ctr">
                        <a:spcAft>
                          <a:spcPts val="0"/>
                        </a:spcAft>
                      </a:pPr>
                      <a:r>
                        <a:rPr lang="nl-NL" b="1">
                          <a:solidFill>
                            <a:srgbClr val="333333"/>
                          </a:solidFill>
                          <a:effectLst/>
                          <a:latin typeface="Times New Roman" panose="02020603050405020304" pitchFamily="18" charset="0"/>
                        </a:rPr>
                        <a:t>Blinde darm</a:t>
                      </a:r>
                      <a:endParaRPr lang="nl-NL">
                        <a:solidFill>
                          <a:srgbClr val="333333"/>
                        </a:solidFill>
                        <a:effectLst/>
                      </a:endParaRPr>
                    </a:p>
                  </a:txBody>
                  <a:tcPr marL="44450" marR="44450" marT="0" marB="0">
                    <a:lnL>
                      <a:noFill/>
                    </a:lnL>
                    <a:lnR>
                      <a:noFill/>
                    </a:lnR>
                    <a:lnT w="1905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FFFFFF"/>
                    </a:solidFill>
                  </a:tcPr>
                </a:tc>
                <a:tc>
                  <a:txBody>
                    <a:bodyPr/>
                    <a:lstStyle/>
                    <a:p>
                      <a:pPr algn="ctr">
                        <a:spcAft>
                          <a:spcPts val="0"/>
                        </a:spcAft>
                      </a:pPr>
                      <a:r>
                        <a:rPr lang="nl-NL" b="1">
                          <a:solidFill>
                            <a:srgbClr val="333333"/>
                          </a:solidFill>
                          <a:effectLst/>
                          <a:latin typeface="Times New Roman" panose="02020603050405020304" pitchFamily="18" charset="0"/>
                        </a:rPr>
                        <a:t>Dikkedarm +rectum</a:t>
                      </a:r>
                      <a:endParaRPr lang="nl-NL">
                        <a:solidFill>
                          <a:srgbClr val="333333"/>
                        </a:solidFill>
                        <a:effectLst/>
                      </a:endParaRPr>
                    </a:p>
                  </a:txBody>
                  <a:tcPr marL="44450" marR="44450" marT="0" marB="0">
                    <a:lnL>
                      <a:noFill/>
                    </a:lnL>
                    <a:lnR>
                      <a:noFill/>
                    </a:lnR>
                    <a:lnT w="1905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FFFFFF"/>
                    </a:solidFill>
                  </a:tcPr>
                </a:tc>
                <a:extLst>
                  <a:ext uri="{0D108BD9-81ED-4DB2-BD59-A6C34878D82A}">
                    <a16:rowId xmlns:a16="http://schemas.microsoft.com/office/drawing/2014/main" val="1853457599"/>
                  </a:ext>
                </a:extLst>
              </a:tr>
              <a:tr h="676815">
                <a:tc>
                  <a:txBody>
                    <a:bodyPr/>
                    <a:lstStyle/>
                    <a:p>
                      <a:pPr algn="just">
                        <a:spcAft>
                          <a:spcPts val="0"/>
                        </a:spcAft>
                      </a:pPr>
                      <a:r>
                        <a:rPr lang="nl-NL">
                          <a:solidFill>
                            <a:srgbClr val="333333"/>
                          </a:solidFill>
                          <a:effectLst/>
                          <a:latin typeface="Times New Roman" panose="02020603050405020304" pitchFamily="18" charset="0"/>
                        </a:rPr>
                        <a:t> </a:t>
                      </a:r>
                      <a:endParaRPr lang="nl-NL">
                        <a:solidFill>
                          <a:srgbClr val="333333"/>
                        </a:solidFill>
                        <a:effectLst/>
                      </a:endParaRPr>
                    </a:p>
                  </a:txBody>
                  <a:tcPr marL="44450" marR="44450" marT="0" marB="0">
                    <a:lnL>
                      <a:noFill/>
                    </a:lnL>
                    <a:lnR>
                      <a:noFill/>
                    </a:lnR>
                    <a:lnT w="12700" cap="flat" cmpd="sng" algn="ctr">
                      <a:solidFill>
                        <a:srgbClr val="008000"/>
                      </a:solidFill>
                      <a:prstDash val="solid"/>
                      <a:round/>
                      <a:headEnd type="none" w="med" len="med"/>
                      <a:tailEnd type="none" w="med" len="med"/>
                    </a:lnT>
                    <a:lnB>
                      <a:noFill/>
                    </a:lnB>
                    <a:solidFill>
                      <a:srgbClr val="FFFFFF"/>
                    </a:solidFill>
                  </a:tcPr>
                </a:tc>
                <a:tc>
                  <a:txBody>
                    <a:bodyPr/>
                    <a:lstStyle/>
                    <a:p>
                      <a:pPr algn="just">
                        <a:spcAft>
                          <a:spcPts val="0"/>
                        </a:spcAft>
                      </a:pPr>
                      <a:r>
                        <a:rPr lang="nl-NL">
                          <a:solidFill>
                            <a:srgbClr val="333333"/>
                          </a:solidFill>
                          <a:effectLst/>
                          <a:latin typeface="Times New Roman" panose="02020603050405020304" pitchFamily="18" charset="0"/>
                        </a:rPr>
                        <a:t> ltr                       %</a:t>
                      </a:r>
                      <a:endParaRPr lang="nl-NL">
                        <a:solidFill>
                          <a:srgbClr val="333333"/>
                        </a:solidFill>
                        <a:effectLst/>
                      </a:endParaRPr>
                    </a:p>
                  </a:txBody>
                  <a:tcPr marL="44450" marR="44450" marT="0" marB="0">
                    <a:lnL>
                      <a:noFill/>
                    </a:lnL>
                    <a:lnR>
                      <a:noFill/>
                    </a:lnR>
                    <a:lnT w="12700" cap="flat" cmpd="sng" algn="ctr">
                      <a:solidFill>
                        <a:srgbClr val="008000"/>
                      </a:solidFill>
                      <a:prstDash val="solid"/>
                      <a:round/>
                      <a:headEnd type="none" w="med" len="med"/>
                      <a:tailEnd type="none" w="med" len="med"/>
                    </a:lnT>
                    <a:lnB>
                      <a:noFill/>
                    </a:lnB>
                    <a:solidFill>
                      <a:srgbClr val="FFFFFF"/>
                    </a:solidFill>
                  </a:tcPr>
                </a:tc>
                <a:tc>
                  <a:txBody>
                    <a:bodyPr/>
                    <a:lstStyle/>
                    <a:p>
                      <a:pPr algn="just">
                        <a:spcAft>
                          <a:spcPts val="0"/>
                        </a:spcAft>
                      </a:pPr>
                      <a:r>
                        <a:rPr lang="nl-NL">
                          <a:solidFill>
                            <a:srgbClr val="333333"/>
                          </a:solidFill>
                          <a:effectLst/>
                          <a:latin typeface="Times New Roman" panose="02020603050405020304" pitchFamily="18" charset="0"/>
                        </a:rPr>
                        <a:t> ltr                     %</a:t>
                      </a:r>
                      <a:endParaRPr lang="nl-NL">
                        <a:solidFill>
                          <a:srgbClr val="333333"/>
                        </a:solidFill>
                        <a:effectLst/>
                      </a:endParaRPr>
                    </a:p>
                  </a:txBody>
                  <a:tcPr marL="44450" marR="44450" marT="0" marB="0">
                    <a:lnL>
                      <a:noFill/>
                    </a:lnL>
                    <a:lnR>
                      <a:noFill/>
                    </a:lnR>
                    <a:lnT w="12700" cap="flat" cmpd="sng" algn="ctr">
                      <a:solidFill>
                        <a:srgbClr val="008000"/>
                      </a:solidFill>
                      <a:prstDash val="solid"/>
                      <a:round/>
                      <a:headEnd type="none" w="med" len="med"/>
                      <a:tailEnd type="none" w="med" len="med"/>
                    </a:lnT>
                    <a:lnB>
                      <a:noFill/>
                    </a:lnB>
                    <a:solidFill>
                      <a:srgbClr val="FFFFFF"/>
                    </a:solidFill>
                  </a:tcPr>
                </a:tc>
                <a:tc>
                  <a:txBody>
                    <a:bodyPr/>
                    <a:lstStyle/>
                    <a:p>
                      <a:pPr algn="just">
                        <a:spcAft>
                          <a:spcPts val="0"/>
                        </a:spcAft>
                      </a:pPr>
                      <a:r>
                        <a:rPr lang="nl-NL">
                          <a:solidFill>
                            <a:srgbClr val="333333"/>
                          </a:solidFill>
                          <a:effectLst/>
                          <a:latin typeface="Times New Roman" panose="02020603050405020304" pitchFamily="18" charset="0"/>
                        </a:rPr>
                        <a:t>   ltr                       %</a:t>
                      </a:r>
                      <a:endParaRPr lang="nl-NL">
                        <a:solidFill>
                          <a:srgbClr val="333333"/>
                        </a:solidFill>
                        <a:effectLst/>
                      </a:endParaRPr>
                    </a:p>
                  </a:txBody>
                  <a:tcPr marL="44450" marR="44450" marT="0" marB="0">
                    <a:lnL>
                      <a:noFill/>
                    </a:lnL>
                    <a:lnR>
                      <a:noFill/>
                    </a:lnR>
                    <a:lnT w="12700" cap="flat" cmpd="sng" algn="ctr">
                      <a:solidFill>
                        <a:srgbClr val="008000"/>
                      </a:solidFill>
                      <a:prstDash val="solid"/>
                      <a:round/>
                      <a:headEnd type="none" w="med" len="med"/>
                      <a:tailEnd type="none" w="med" len="med"/>
                    </a:lnT>
                    <a:lnB>
                      <a:noFill/>
                    </a:lnB>
                    <a:solidFill>
                      <a:srgbClr val="FFFFFF"/>
                    </a:solidFill>
                  </a:tcPr>
                </a:tc>
                <a:tc>
                  <a:txBody>
                    <a:bodyPr/>
                    <a:lstStyle/>
                    <a:p>
                      <a:pPr algn="just">
                        <a:spcAft>
                          <a:spcPts val="0"/>
                        </a:spcAft>
                      </a:pPr>
                      <a:r>
                        <a:rPr lang="nl-NL">
                          <a:solidFill>
                            <a:srgbClr val="333333"/>
                          </a:solidFill>
                          <a:effectLst/>
                          <a:latin typeface="Times New Roman" panose="02020603050405020304" pitchFamily="18" charset="0"/>
                        </a:rPr>
                        <a:t>  ltr                    %</a:t>
                      </a:r>
                      <a:endParaRPr lang="nl-NL">
                        <a:solidFill>
                          <a:srgbClr val="333333"/>
                        </a:solidFill>
                        <a:effectLst/>
                      </a:endParaRPr>
                    </a:p>
                  </a:txBody>
                  <a:tcPr marL="44450" marR="44450" marT="0" marB="0">
                    <a:lnL>
                      <a:noFill/>
                    </a:lnL>
                    <a:lnR>
                      <a:noFill/>
                    </a:lnR>
                    <a:lnT w="12700" cap="flat" cmpd="sng" algn="ctr">
                      <a:solidFill>
                        <a:srgbClr val="008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070744667"/>
                  </a:ext>
                </a:extLst>
              </a:tr>
              <a:tr h="676815">
                <a:tc>
                  <a:txBody>
                    <a:bodyPr/>
                    <a:lstStyle/>
                    <a:p>
                      <a:pPr algn="l">
                        <a:spcAft>
                          <a:spcPts val="0"/>
                        </a:spcAft>
                      </a:pPr>
                      <a:r>
                        <a:rPr lang="nl-NL" b="0">
                          <a:solidFill>
                            <a:srgbClr val="333333"/>
                          </a:solidFill>
                          <a:effectLst/>
                          <a:latin typeface="Times New Roman" panose="02020603050405020304" pitchFamily="18" charset="0"/>
                        </a:rPr>
                        <a:t>Varken</a:t>
                      </a:r>
                      <a:endParaRPr lang="nl-NL" b="0">
                        <a:solidFill>
                          <a:srgbClr val="333333"/>
                        </a:solidFill>
                        <a:effectLst/>
                      </a:endParaRPr>
                    </a:p>
                  </a:txBody>
                  <a:tcPr marL="44450" marR="44450" marT="0" marB="0">
                    <a:lnL>
                      <a:noFill/>
                    </a:lnL>
                    <a:lnR>
                      <a:noFill/>
                    </a:lnR>
                    <a:lnT>
                      <a:noFill/>
                    </a:lnT>
                    <a:lnB>
                      <a:noFill/>
                    </a:lnB>
                    <a:solidFill>
                      <a:srgbClr val="FFFFFF"/>
                    </a:solidFill>
                  </a:tcPr>
                </a:tc>
                <a:tc>
                  <a:txBody>
                    <a:bodyPr/>
                    <a:lstStyle/>
                    <a:p>
                      <a:pPr algn="just">
                        <a:spcAft>
                          <a:spcPts val="0"/>
                        </a:spcAft>
                      </a:pPr>
                      <a:r>
                        <a:rPr lang="nl-NL">
                          <a:solidFill>
                            <a:srgbClr val="333333"/>
                          </a:solidFill>
                          <a:effectLst/>
                          <a:latin typeface="Times New Roman" panose="02020603050405020304" pitchFamily="18" charset="0"/>
                        </a:rPr>
                        <a:t>    9                      30</a:t>
                      </a:r>
                      <a:endParaRPr lang="nl-NL">
                        <a:solidFill>
                          <a:srgbClr val="333333"/>
                        </a:solidFill>
                        <a:effectLst/>
                      </a:endParaRPr>
                    </a:p>
                  </a:txBody>
                  <a:tcPr marL="44450" marR="44450" marT="0" marB="0">
                    <a:lnL>
                      <a:noFill/>
                    </a:lnL>
                    <a:lnR>
                      <a:noFill/>
                    </a:lnR>
                    <a:lnT>
                      <a:noFill/>
                    </a:lnT>
                    <a:lnB>
                      <a:noFill/>
                    </a:lnB>
                    <a:solidFill>
                      <a:srgbClr val="FFFFFF"/>
                    </a:solidFill>
                  </a:tcPr>
                </a:tc>
                <a:tc>
                  <a:txBody>
                    <a:bodyPr/>
                    <a:lstStyle/>
                    <a:p>
                      <a:pPr algn="just">
                        <a:spcAft>
                          <a:spcPts val="0"/>
                        </a:spcAft>
                      </a:pPr>
                      <a:r>
                        <a:rPr lang="nl-NL" dirty="0">
                          <a:solidFill>
                            <a:srgbClr val="333333"/>
                          </a:solidFill>
                          <a:effectLst/>
                          <a:latin typeface="Times New Roman" panose="02020603050405020304" pitchFamily="18" charset="0"/>
                        </a:rPr>
                        <a:t>  10                    33</a:t>
                      </a:r>
                      <a:endParaRPr lang="nl-NL" dirty="0">
                        <a:solidFill>
                          <a:srgbClr val="333333"/>
                        </a:solidFill>
                        <a:effectLst/>
                      </a:endParaRPr>
                    </a:p>
                  </a:txBody>
                  <a:tcPr marL="44450" marR="44450" marT="0" marB="0">
                    <a:lnL>
                      <a:noFill/>
                    </a:lnL>
                    <a:lnR>
                      <a:noFill/>
                    </a:lnR>
                    <a:lnT>
                      <a:noFill/>
                    </a:lnT>
                    <a:lnB>
                      <a:noFill/>
                    </a:lnB>
                    <a:solidFill>
                      <a:srgbClr val="FFFFFF"/>
                    </a:solidFill>
                  </a:tcPr>
                </a:tc>
                <a:tc>
                  <a:txBody>
                    <a:bodyPr/>
                    <a:lstStyle/>
                    <a:p>
                      <a:pPr algn="just">
                        <a:spcAft>
                          <a:spcPts val="0"/>
                        </a:spcAft>
                      </a:pPr>
                      <a:r>
                        <a:rPr lang="nl-NL">
                          <a:solidFill>
                            <a:srgbClr val="333333"/>
                          </a:solidFill>
                          <a:effectLst/>
                          <a:latin typeface="Times New Roman" panose="02020603050405020304" pitchFamily="18" charset="0"/>
                        </a:rPr>
                        <a:t>     2                        7</a:t>
                      </a:r>
                      <a:endParaRPr lang="nl-NL">
                        <a:solidFill>
                          <a:srgbClr val="333333"/>
                        </a:solidFill>
                        <a:effectLst/>
                      </a:endParaRPr>
                    </a:p>
                  </a:txBody>
                  <a:tcPr marL="44450" marR="44450" marT="0" marB="0">
                    <a:lnL>
                      <a:noFill/>
                    </a:lnL>
                    <a:lnR>
                      <a:noFill/>
                    </a:lnR>
                    <a:lnT>
                      <a:noFill/>
                    </a:lnT>
                    <a:lnB>
                      <a:noFill/>
                    </a:lnB>
                    <a:solidFill>
                      <a:srgbClr val="FFFFFF"/>
                    </a:solidFill>
                  </a:tcPr>
                </a:tc>
                <a:tc>
                  <a:txBody>
                    <a:bodyPr/>
                    <a:lstStyle/>
                    <a:p>
                      <a:pPr algn="just">
                        <a:spcAft>
                          <a:spcPts val="0"/>
                        </a:spcAft>
                      </a:pPr>
                      <a:r>
                        <a:rPr lang="nl-NL">
                          <a:solidFill>
                            <a:srgbClr val="333333"/>
                          </a:solidFill>
                          <a:effectLst/>
                          <a:latin typeface="Times New Roman" panose="02020603050405020304" pitchFamily="18" charset="0"/>
                        </a:rPr>
                        <a:t>    9                    30</a:t>
                      </a:r>
                      <a:endParaRPr lang="nl-NL">
                        <a:solidFill>
                          <a:srgbClr val="333333"/>
                        </a:solidFill>
                        <a:effectLst/>
                      </a:endParaRPr>
                    </a:p>
                  </a:txBody>
                  <a:tcPr marL="44450" marR="44450" marT="0" marB="0">
                    <a:lnL>
                      <a:noFill/>
                    </a:lnL>
                    <a:lnR>
                      <a:noFill/>
                    </a:lnR>
                    <a:lnT>
                      <a:noFill/>
                    </a:lnT>
                    <a:lnB>
                      <a:noFill/>
                    </a:lnB>
                    <a:solidFill>
                      <a:srgbClr val="FFFFFF"/>
                    </a:solidFill>
                  </a:tcPr>
                </a:tc>
                <a:extLst>
                  <a:ext uri="{0D108BD9-81ED-4DB2-BD59-A6C34878D82A}">
                    <a16:rowId xmlns:a16="http://schemas.microsoft.com/office/drawing/2014/main" val="1816571991"/>
                  </a:ext>
                </a:extLst>
              </a:tr>
              <a:tr h="676815">
                <a:tc>
                  <a:txBody>
                    <a:bodyPr/>
                    <a:lstStyle/>
                    <a:p>
                      <a:pPr algn="just">
                        <a:spcAft>
                          <a:spcPts val="0"/>
                        </a:spcAft>
                      </a:pPr>
                      <a:r>
                        <a:rPr lang="nl-NL" b="1">
                          <a:solidFill>
                            <a:srgbClr val="333333"/>
                          </a:solidFill>
                          <a:effectLst/>
                          <a:latin typeface="Times New Roman" panose="02020603050405020304" pitchFamily="18" charset="0"/>
                        </a:rPr>
                        <a:t>Paard</a:t>
                      </a:r>
                      <a:endParaRPr lang="nl-NL">
                        <a:solidFill>
                          <a:srgbClr val="333333"/>
                        </a:solidFill>
                        <a:effectLst/>
                      </a:endParaRPr>
                    </a:p>
                  </a:txBody>
                  <a:tcPr marL="44450" marR="44450" marT="0" marB="0">
                    <a:lnL>
                      <a:noFill/>
                    </a:lnL>
                    <a:lnR>
                      <a:noFill/>
                    </a:lnR>
                    <a:lnT>
                      <a:noFill/>
                    </a:lnT>
                    <a:lnB>
                      <a:noFill/>
                    </a:lnB>
                    <a:solidFill>
                      <a:srgbClr val="FFFFFF"/>
                    </a:solidFill>
                  </a:tcPr>
                </a:tc>
                <a:tc>
                  <a:txBody>
                    <a:bodyPr/>
                    <a:lstStyle/>
                    <a:p>
                      <a:pPr algn="just">
                        <a:spcAft>
                          <a:spcPts val="0"/>
                        </a:spcAft>
                      </a:pPr>
                      <a:r>
                        <a:rPr lang="nl-NL">
                          <a:solidFill>
                            <a:srgbClr val="333333"/>
                          </a:solidFill>
                          <a:effectLst/>
                          <a:latin typeface="Times New Roman" panose="02020603050405020304" pitchFamily="18" charset="0"/>
                        </a:rPr>
                        <a:t>  15                        7 </a:t>
                      </a:r>
                      <a:endParaRPr lang="nl-NL">
                        <a:solidFill>
                          <a:srgbClr val="333333"/>
                        </a:solidFill>
                        <a:effectLst/>
                      </a:endParaRPr>
                    </a:p>
                  </a:txBody>
                  <a:tcPr marL="44450" marR="44450" marT="0" marB="0">
                    <a:lnL>
                      <a:noFill/>
                    </a:lnL>
                    <a:lnR>
                      <a:noFill/>
                    </a:lnR>
                    <a:lnT>
                      <a:noFill/>
                    </a:lnT>
                    <a:lnB>
                      <a:noFill/>
                    </a:lnB>
                    <a:solidFill>
                      <a:srgbClr val="FFFFFF"/>
                    </a:solidFill>
                  </a:tcPr>
                </a:tc>
                <a:tc>
                  <a:txBody>
                    <a:bodyPr/>
                    <a:lstStyle/>
                    <a:p>
                      <a:pPr algn="just">
                        <a:spcAft>
                          <a:spcPts val="0"/>
                        </a:spcAft>
                      </a:pPr>
                      <a:r>
                        <a:rPr lang="nl-NL" dirty="0">
                          <a:solidFill>
                            <a:srgbClr val="333333"/>
                          </a:solidFill>
                          <a:effectLst/>
                          <a:latin typeface="Times New Roman" panose="02020603050405020304" pitchFamily="18" charset="0"/>
                        </a:rPr>
                        <a:t>  70                    30</a:t>
                      </a:r>
                      <a:endParaRPr lang="nl-NL" dirty="0">
                        <a:solidFill>
                          <a:srgbClr val="333333"/>
                        </a:solidFill>
                        <a:effectLst/>
                      </a:endParaRPr>
                    </a:p>
                  </a:txBody>
                  <a:tcPr marL="44450" marR="44450" marT="0" marB="0">
                    <a:lnL>
                      <a:noFill/>
                    </a:lnL>
                    <a:lnR>
                      <a:noFill/>
                    </a:lnR>
                    <a:lnT>
                      <a:noFill/>
                    </a:lnT>
                    <a:lnB>
                      <a:noFill/>
                    </a:lnB>
                    <a:solidFill>
                      <a:srgbClr val="FFFFFF"/>
                    </a:solidFill>
                  </a:tcPr>
                </a:tc>
                <a:tc>
                  <a:txBody>
                    <a:bodyPr/>
                    <a:lstStyle/>
                    <a:p>
                      <a:pPr algn="just">
                        <a:spcAft>
                          <a:spcPts val="0"/>
                        </a:spcAft>
                      </a:pPr>
                      <a:r>
                        <a:rPr lang="nl-NL" dirty="0">
                          <a:solidFill>
                            <a:srgbClr val="333333"/>
                          </a:solidFill>
                          <a:effectLst/>
                          <a:latin typeface="Times New Roman" panose="02020603050405020304" pitchFamily="18" charset="0"/>
                        </a:rPr>
                        <a:t>   30                      13</a:t>
                      </a:r>
                      <a:endParaRPr lang="nl-NL" dirty="0">
                        <a:solidFill>
                          <a:srgbClr val="333333"/>
                        </a:solidFill>
                        <a:effectLst/>
                      </a:endParaRPr>
                    </a:p>
                  </a:txBody>
                  <a:tcPr marL="44450" marR="44450" marT="0" marB="0">
                    <a:lnL>
                      <a:noFill/>
                    </a:lnL>
                    <a:lnR>
                      <a:noFill/>
                    </a:lnR>
                    <a:lnT>
                      <a:noFill/>
                    </a:lnT>
                    <a:lnB>
                      <a:noFill/>
                    </a:lnB>
                    <a:solidFill>
                      <a:srgbClr val="FFFFFF"/>
                    </a:solidFill>
                  </a:tcPr>
                </a:tc>
                <a:tc>
                  <a:txBody>
                    <a:bodyPr/>
                    <a:lstStyle/>
                    <a:p>
                      <a:pPr algn="just">
                        <a:spcAft>
                          <a:spcPts val="0"/>
                        </a:spcAft>
                      </a:pPr>
                      <a:r>
                        <a:rPr lang="nl-NL">
                          <a:solidFill>
                            <a:srgbClr val="333333"/>
                          </a:solidFill>
                          <a:effectLst/>
                          <a:latin typeface="Times New Roman" panose="02020603050405020304" pitchFamily="18" charset="0"/>
                        </a:rPr>
                        <a:t> 115                   50</a:t>
                      </a:r>
                      <a:endParaRPr lang="nl-NL">
                        <a:solidFill>
                          <a:srgbClr val="333333"/>
                        </a:solidFill>
                        <a:effectLst/>
                      </a:endParaRPr>
                    </a:p>
                  </a:txBody>
                  <a:tcPr marL="44450" marR="44450" marT="0" marB="0">
                    <a:lnL>
                      <a:noFill/>
                    </a:lnL>
                    <a:lnR>
                      <a:noFill/>
                    </a:lnR>
                    <a:lnT>
                      <a:noFill/>
                    </a:lnT>
                    <a:lnB>
                      <a:noFill/>
                    </a:lnB>
                    <a:solidFill>
                      <a:srgbClr val="FFFFFF"/>
                    </a:solidFill>
                  </a:tcPr>
                </a:tc>
                <a:extLst>
                  <a:ext uri="{0D108BD9-81ED-4DB2-BD59-A6C34878D82A}">
                    <a16:rowId xmlns:a16="http://schemas.microsoft.com/office/drawing/2014/main" val="1636538555"/>
                  </a:ext>
                </a:extLst>
              </a:tr>
              <a:tr h="676815">
                <a:tc>
                  <a:txBody>
                    <a:bodyPr/>
                    <a:lstStyle/>
                    <a:p>
                      <a:pPr algn="just">
                        <a:spcAft>
                          <a:spcPts val="0"/>
                        </a:spcAft>
                      </a:pPr>
                      <a:r>
                        <a:rPr lang="nl-NL" b="1">
                          <a:solidFill>
                            <a:srgbClr val="333333"/>
                          </a:solidFill>
                          <a:effectLst/>
                          <a:latin typeface="Times New Roman" panose="02020603050405020304" pitchFamily="18" charset="0"/>
                        </a:rPr>
                        <a:t>Rund</a:t>
                      </a:r>
                      <a:endParaRPr lang="nl-NL">
                        <a:solidFill>
                          <a:srgbClr val="333333"/>
                        </a:solidFill>
                        <a:effectLst/>
                      </a:endParaRPr>
                    </a:p>
                  </a:txBody>
                  <a:tcPr marL="44450" marR="44450" marT="0" marB="0">
                    <a:lnL>
                      <a:noFill/>
                    </a:lnL>
                    <a:lnR>
                      <a:noFill/>
                    </a:lnR>
                    <a:lnT>
                      <a:noFill/>
                    </a:lnT>
                    <a:lnB w="19050" cap="flat" cmpd="sng" algn="ctr">
                      <a:solidFill>
                        <a:srgbClr val="008000"/>
                      </a:solidFill>
                      <a:prstDash val="solid"/>
                      <a:round/>
                      <a:headEnd type="none" w="med" len="med"/>
                      <a:tailEnd type="none" w="med" len="med"/>
                    </a:lnB>
                    <a:solidFill>
                      <a:srgbClr val="FFFFFF"/>
                    </a:solidFill>
                  </a:tcPr>
                </a:tc>
                <a:tc>
                  <a:txBody>
                    <a:bodyPr/>
                    <a:lstStyle/>
                    <a:p>
                      <a:pPr algn="just">
                        <a:spcAft>
                          <a:spcPts val="0"/>
                        </a:spcAft>
                      </a:pPr>
                      <a:r>
                        <a:rPr lang="nl-NL">
                          <a:solidFill>
                            <a:srgbClr val="333333"/>
                          </a:solidFill>
                          <a:effectLst/>
                          <a:latin typeface="Times New Roman" panose="02020603050405020304" pitchFamily="18" charset="0"/>
                        </a:rPr>
                        <a:t>230                      70</a:t>
                      </a:r>
                      <a:endParaRPr lang="nl-NL">
                        <a:solidFill>
                          <a:srgbClr val="333333"/>
                        </a:solidFill>
                        <a:effectLst/>
                      </a:endParaRPr>
                    </a:p>
                  </a:txBody>
                  <a:tcPr marL="44450" marR="44450" marT="0" marB="0">
                    <a:lnL>
                      <a:noFill/>
                    </a:lnL>
                    <a:lnR>
                      <a:noFill/>
                    </a:lnR>
                    <a:lnT>
                      <a:noFill/>
                    </a:lnT>
                    <a:lnB w="19050" cap="flat" cmpd="sng" algn="ctr">
                      <a:solidFill>
                        <a:srgbClr val="008000"/>
                      </a:solidFill>
                      <a:prstDash val="solid"/>
                      <a:round/>
                      <a:headEnd type="none" w="med" len="med"/>
                      <a:tailEnd type="none" w="med" len="med"/>
                    </a:lnB>
                    <a:solidFill>
                      <a:srgbClr val="FFFFFF"/>
                    </a:solidFill>
                  </a:tcPr>
                </a:tc>
                <a:tc>
                  <a:txBody>
                    <a:bodyPr/>
                    <a:lstStyle/>
                    <a:p>
                      <a:pPr algn="just">
                        <a:spcAft>
                          <a:spcPts val="0"/>
                        </a:spcAft>
                      </a:pPr>
                      <a:r>
                        <a:rPr lang="nl-NL">
                          <a:solidFill>
                            <a:srgbClr val="333333"/>
                          </a:solidFill>
                          <a:effectLst/>
                          <a:latin typeface="Times New Roman" panose="02020603050405020304" pitchFamily="18" charset="0"/>
                        </a:rPr>
                        <a:t>  65                    20</a:t>
                      </a:r>
                      <a:endParaRPr lang="nl-NL">
                        <a:solidFill>
                          <a:srgbClr val="333333"/>
                        </a:solidFill>
                        <a:effectLst/>
                      </a:endParaRPr>
                    </a:p>
                  </a:txBody>
                  <a:tcPr marL="44450" marR="44450" marT="0" marB="0">
                    <a:lnL>
                      <a:noFill/>
                    </a:lnL>
                    <a:lnR>
                      <a:noFill/>
                    </a:lnR>
                    <a:lnT>
                      <a:noFill/>
                    </a:lnT>
                    <a:lnB w="19050" cap="flat" cmpd="sng" algn="ctr">
                      <a:solidFill>
                        <a:srgbClr val="008000"/>
                      </a:solidFill>
                      <a:prstDash val="solid"/>
                      <a:round/>
                      <a:headEnd type="none" w="med" len="med"/>
                      <a:tailEnd type="none" w="med" len="med"/>
                    </a:lnB>
                    <a:solidFill>
                      <a:srgbClr val="FFFFFF"/>
                    </a:solidFill>
                  </a:tcPr>
                </a:tc>
                <a:tc>
                  <a:txBody>
                    <a:bodyPr/>
                    <a:lstStyle/>
                    <a:p>
                      <a:pPr algn="just">
                        <a:spcAft>
                          <a:spcPts val="0"/>
                        </a:spcAft>
                      </a:pPr>
                      <a:r>
                        <a:rPr lang="nl-NL">
                          <a:solidFill>
                            <a:srgbClr val="333333"/>
                          </a:solidFill>
                          <a:effectLst/>
                          <a:latin typeface="Times New Roman" panose="02020603050405020304" pitchFamily="18" charset="0"/>
                        </a:rPr>
                        <a:t>   10                        3</a:t>
                      </a:r>
                      <a:endParaRPr lang="nl-NL">
                        <a:solidFill>
                          <a:srgbClr val="333333"/>
                        </a:solidFill>
                        <a:effectLst/>
                      </a:endParaRPr>
                    </a:p>
                  </a:txBody>
                  <a:tcPr marL="44450" marR="44450" marT="0" marB="0">
                    <a:lnL>
                      <a:noFill/>
                    </a:lnL>
                    <a:lnR>
                      <a:noFill/>
                    </a:lnR>
                    <a:lnT>
                      <a:noFill/>
                    </a:lnT>
                    <a:lnB w="19050" cap="flat" cmpd="sng" algn="ctr">
                      <a:solidFill>
                        <a:srgbClr val="008000"/>
                      </a:solidFill>
                      <a:prstDash val="solid"/>
                      <a:round/>
                      <a:headEnd type="none" w="med" len="med"/>
                      <a:tailEnd type="none" w="med" len="med"/>
                    </a:lnB>
                    <a:solidFill>
                      <a:srgbClr val="FFFFFF"/>
                    </a:solidFill>
                  </a:tcPr>
                </a:tc>
                <a:tc>
                  <a:txBody>
                    <a:bodyPr/>
                    <a:lstStyle/>
                    <a:p>
                      <a:pPr algn="just">
                        <a:spcAft>
                          <a:spcPts val="0"/>
                        </a:spcAft>
                      </a:pPr>
                      <a:r>
                        <a:rPr lang="nl-NL" dirty="0">
                          <a:solidFill>
                            <a:srgbClr val="333333"/>
                          </a:solidFill>
                          <a:effectLst/>
                          <a:latin typeface="Times New Roman" panose="02020603050405020304" pitchFamily="18" charset="0"/>
                        </a:rPr>
                        <a:t>   25                     7</a:t>
                      </a:r>
                      <a:endParaRPr lang="nl-NL" dirty="0">
                        <a:solidFill>
                          <a:srgbClr val="333333"/>
                        </a:solidFill>
                        <a:effectLst/>
                      </a:endParaRPr>
                    </a:p>
                  </a:txBody>
                  <a:tcPr marL="44450" marR="44450" marT="0" marB="0">
                    <a:lnL>
                      <a:noFill/>
                    </a:lnL>
                    <a:lnR>
                      <a:noFill/>
                    </a:lnR>
                    <a:lnT>
                      <a:noFill/>
                    </a:lnT>
                    <a:lnB w="19050" cap="flat" cmpd="sng" algn="ctr">
                      <a:solidFill>
                        <a:srgbClr val="008000"/>
                      </a:solidFill>
                      <a:prstDash val="solid"/>
                      <a:round/>
                      <a:headEnd type="none" w="med" len="med"/>
                      <a:tailEnd type="none" w="med" len="med"/>
                    </a:lnB>
                    <a:solidFill>
                      <a:srgbClr val="FFFFFF"/>
                    </a:solidFill>
                  </a:tcPr>
                </a:tc>
                <a:extLst>
                  <a:ext uri="{0D108BD9-81ED-4DB2-BD59-A6C34878D82A}">
                    <a16:rowId xmlns:a16="http://schemas.microsoft.com/office/drawing/2014/main" val="2143473284"/>
                  </a:ext>
                </a:extLst>
              </a:tr>
            </a:tbl>
          </a:graphicData>
        </a:graphic>
      </p:graphicFrame>
      <p:sp>
        <p:nvSpPr>
          <p:cNvPr id="5" name="Rectangle 1"/>
          <p:cNvSpPr>
            <a:spLocks noChangeArrowheads="1"/>
          </p:cNvSpPr>
          <p:nvPr/>
        </p:nvSpPr>
        <p:spPr bwMode="auto">
          <a:xfrm>
            <a:off x="-3930525" y="-263387"/>
            <a:ext cx="16122525" cy="877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900" b="1"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rPr>
              <a:t>Tabel 5.2  Verschillen in maagdarmkanaal tussen enkele diersoorten</a:t>
            </a:r>
            <a:endParaRPr kumimoji="0" lang="nl-NL" altLang="nl-NL" sz="11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900" b="1"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rPr>
              <a:t> </a:t>
            </a:r>
            <a:endParaRPr kumimoji="0" lang="nl-NL" altLang="nl-NL" sz="11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1800" b="0" i="0" u="none" strike="noStrike" cap="none" normalizeH="0" baseline="0" smtClean="0">
                <a:ln>
                  <a:noFill/>
                </a:ln>
                <a:solidFill>
                  <a:schemeClr val="tx1"/>
                </a:solidFill>
                <a:effectLst/>
                <a:latin typeface="Arial" panose="020B0604020202020204" pitchFamily="34" charset="0"/>
              </a:rPr>
              <a:t/>
            </a:r>
            <a:br>
              <a:rPr kumimoji="0" lang="nl-NL" altLang="nl-NL" sz="1800" b="0" i="0" u="none" strike="noStrike" cap="none" normalizeH="0" baseline="0" smtClean="0">
                <a:ln>
                  <a:noFill/>
                </a:ln>
                <a:solidFill>
                  <a:schemeClr val="tx1"/>
                </a:solidFill>
                <a:effectLst/>
                <a:latin typeface="Arial" panose="020B0604020202020204" pitchFamily="34" charset="0"/>
              </a:rPr>
            </a:br>
            <a:endParaRPr kumimoji="0" lang="nl-NL" altLang="nl-NL"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7291561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Opbouw voedingsstof</a:t>
            </a:r>
            <a:endParaRPr lang="nl-NL" dirty="0"/>
          </a:p>
        </p:txBody>
      </p:sp>
      <p:sp>
        <p:nvSpPr>
          <p:cNvPr id="3" name="Tijdelijke aanduiding voor inhoud 2"/>
          <p:cNvSpPr>
            <a:spLocks noGrp="1"/>
          </p:cNvSpPr>
          <p:nvPr>
            <p:ph idx="1"/>
          </p:nvPr>
        </p:nvSpPr>
        <p:spPr/>
        <p:txBody>
          <a:bodyPr/>
          <a:lstStyle/>
          <a:p>
            <a:r>
              <a:rPr lang="nl-NL" dirty="0" smtClean="0"/>
              <a:t>Hooi is ongeveer 85% droge stof</a:t>
            </a:r>
          </a:p>
          <a:p>
            <a:r>
              <a:rPr lang="nl-NL" dirty="0" smtClean="0"/>
              <a:t>Beperkt opname capaciteit droge stof</a:t>
            </a:r>
          </a:p>
          <a:p>
            <a:r>
              <a:rPr lang="nl-NL" dirty="0" smtClean="0"/>
              <a:t>In brok is het droge stof gehalte hoger</a:t>
            </a:r>
          </a:p>
          <a:p>
            <a:r>
              <a:rPr lang="nl-NL" dirty="0" smtClean="0"/>
              <a:t>Wanneer brok bijgevoerd wordt neemt het paard meer droge stof tot zich</a:t>
            </a:r>
          </a:p>
          <a:p>
            <a:r>
              <a:rPr lang="nl-NL" dirty="0" smtClean="0"/>
              <a:t>Eiwitten zijn bijna geen energie leveranciers maar vooral de bouwstoffen</a:t>
            </a:r>
          </a:p>
          <a:p>
            <a:r>
              <a:rPr lang="nl-NL" dirty="0" smtClean="0"/>
              <a:t>Essentiele aminozuren, lysine, </a:t>
            </a:r>
            <a:r>
              <a:rPr lang="nl-NL" dirty="0" err="1" smtClean="0"/>
              <a:t>methionine</a:t>
            </a:r>
            <a:r>
              <a:rPr lang="nl-NL" dirty="0" smtClean="0"/>
              <a:t>, </a:t>
            </a:r>
            <a:r>
              <a:rPr lang="nl-NL" dirty="0" err="1" smtClean="0"/>
              <a:t>threonine</a:t>
            </a:r>
            <a:r>
              <a:rPr lang="nl-NL" dirty="0" smtClean="0"/>
              <a:t> en tryptofaan (goede eiwit kwaliteit)</a:t>
            </a:r>
            <a:endParaRPr lang="nl-NL" dirty="0"/>
          </a:p>
        </p:txBody>
      </p:sp>
    </p:spTree>
    <p:extLst>
      <p:ext uri="{BB962C8B-B14F-4D97-AF65-F5344CB8AC3E}">
        <p14:creationId xmlns:p14="http://schemas.microsoft.com/office/powerpoint/2010/main" val="38072792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Vetten</a:t>
            </a:r>
            <a:endParaRPr lang="nl-NL" dirty="0"/>
          </a:p>
        </p:txBody>
      </p:sp>
      <p:sp>
        <p:nvSpPr>
          <p:cNvPr id="3" name="Tijdelijke aanduiding voor inhoud 2"/>
          <p:cNvSpPr>
            <a:spLocks noGrp="1"/>
          </p:cNvSpPr>
          <p:nvPr>
            <p:ph idx="1"/>
          </p:nvPr>
        </p:nvSpPr>
        <p:spPr/>
        <p:txBody>
          <a:bodyPr/>
          <a:lstStyle/>
          <a:p>
            <a:r>
              <a:rPr lang="nl-NL" dirty="0" smtClean="0"/>
              <a:t>Paarden kunnen grote hoeveelheden vetten goed verdragen </a:t>
            </a:r>
          </a:p>
          <a:p>
            <a:r>
              <a:rPr lang="nl-NL" dirty="0" smtClean="0"/>
              <a:t>Vet levert energie</a:t>
            </a:r>
            <a:endParaRPr lang="nl-NL" dirty="0"/>
          </a:p>
        </p:txBody>
      </p:sp>
    </p:spTree>
    <p:extLst>
      <p:ext uri="{BB962C8B-B14F-4D97-AF65-F5344CB8AC3E}">
        <p14:creationId xmlns:p14="http://schemas.microsoft.com/office/powerpoint/2010/main" val="45833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Koolhydraten</a:t>
            </a:r>
            <a:endParaRPr lang="nl-NL" dirty="0"/>
          </a:p>
        </p:txBody>
      </p:sp>
      <p:sp>
        <p:nvSpPr>
          <p:cNvPr id="3" name="Tijdelijke aanduiding voor inhoud 2"/>
          <p:cNvSpPr>
            <a:spLocks noGrp="1"/>
          </p:cNvSpPr>
          <p:nvPr>
            <p:ph idx="1"/>
          </p:nvPr>
        </p:nvSpPr>
        <p:spPr/>
        <p:txBody>
          <a:bodyPr/>
          <a:lstStyle/>
          <a:p>
            <a:r>
              <a:rPr lang="nl-NL" dirty="0" smtClean="0"/>
              <a:t>Warmte, energie of vet opslag</a:t>
            </a:r>
          </a:p>
          <a:p>
            <a:r>
              <a:rPr lang="nl-NL" dirty="0" smtClean="0"/>
              <a:t>Ruwe celstof en overige koolhydraten (zetmeel, suikers en organische zuren)</a:t>
            </a:r>
          </a:p>
          <a:p>
            <a:r>
              <a:rPr lang="nl-NL" dirty="0" smtClean="0"/>
              <a:t>De ruwe celstof wordt in de blinde en dikke darm afgebroken</a:t>
            </a:r>
            <a:endParaRPr lang="nl-NL" dirty="0"/>
          </a:p>
        </p:txBody>
      </p:sp>
    </p:spTree>
    <p:extLst>
      <p:ext uri="{BB962C8B-B14F-4D97-AF65-F5344CB8AC3E}">
        <p14:creationId xmlns:p14="http://schemas.microsoft.com/office/powerpoint/2010/main" val="5971673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Mineralen en vitamines</a:t>
            </a:r>
            <a:endParaRPr lang="nl-NL" dirty="0"/>
          </a:p>
        </p:txBody>
      </p:sp>
      <p:sp>
        <p:nvSpPr>
          <p:cNvPr id="3" name="Tijdelijke aanduiding voor inhoud 2"/>
          <p:cNvSpPr>
            <a:spLocks noGrp="1"/>
          </p:cNvSpPr>
          <p:nvPr>
            <p:ph idx="1"/>
          </p:nvPr>
        </p:nvSpPr>
        <p:spPr/>
        <p:txBody>
          <a:bodyPr/>
          <a:lstStyle/>
          <a:p>
            <a:r>
              <a:rPr lang="nl-NL" dirty="0" smtClean="0"/>
              <a:t>Goede verhouding</a:t>
            </a:r>
          </a:p>
          <a:p>
            <a:r>
              <a:rPr lang="nl-NL" dirty="0" smtClean="0"/>
              <a:t>Calcium, fosfor, magnesium, kalium, natrium en chloor</a:t>
            </a:r>
          </a:p>
          <a:p>
            <a:r>
              <a:rPr lang="nl-NL" dirty="0" smtClean="0"/>
              <a:t>Onderhoud en werk</a:t>
            </a:r>
          </a:p>
          <a:p>
            <a:r>
              <a:rPr lang="nl-NL" dirty="0" smtClean="0"/>
              <a:t>Etiket</a:t>
            </a:r>
          </a:p>
          <a:p>
            <a:r>
              <a:rPr lang="nl-NL" dirty="0" smtClean="0"/>
              <a:t>Mengvoer is toegevoegd</a:t>
            </a:r>
            <a:endParaRPr lang="nl-NL" dirty="0"/>
          </a:p>
        </p:txBody>
      </p:sp>
    </p:spTree>
    <p:extLst>
      <p:ext uri="{BB962C8B-B14F-4D97-AF65-F5344CB8AC3E}">
        <p14:creationId xmlns:p14="http://schemas.microsoft.com/office/powerpoint/2010/main" val="2470568443"/>
      </p:ext>
    </p:extLst>
  </p:cSld>
  <p:clrMapOvr>
    <a:masterClrMapping/>
  </p:clrMapOvr>
  <p:timing>
    <p:tnLst>
      <p:par>
        <p:cTn id="1" dur="indefinite" restart="never" nodeType="tmRoot"/>
      </p:par>
    </p:tn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133</TotalTime>
  <Words>233</Words>
  <Application>Microsoft Office PowerPoint</Application>
  <PresentationFormat>Breedbeeld</PresentationFormat>
  <Paragraphs>72</Paragraphs>
  <Slides>9</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9</vt:i4>
      </vt:variant>
    </vt:vector>
  </HeadingPairs>
  <TitlesOfParts>
    <vt:vector size="14" baseType="lpstr">
      <vt:lpstr>Arial</vt:lpstr>
      <vt:lpstr>Calibri</vt:lpstr>
      <vt:lpstr>Calibri Light</vt:lpstr>
      <vt:lpstr>Times New Roman</vt:lpstr>
      <vt:lpstr>Kantoorthema</vt:lpstr>
      <vt:lpstr>voeding</vt:lpstr>
      <vt:lpstr>Welke voeding?</vt:lpstr>
      <vt:lpstr>Eisen</vt:lpstr>
      <vt:lpstr>Ruwvoer en krachtvoer</vt:lpstr>
      <vt:lpstr>  De inhoud van een paardenmaag is slechts 15 liter. Vanuit de maag moet de, naar verhouding zeer grote blinde darm en de dikke darm van voedsel worden voorzien. Een paard moet dus de gehele dag door eten en zijn maag is bijna nooit leeg.</vt:lpstr>
      <vt:lpstr>Opbouw voedingsstof</vt:lpstr>
      <vt:lpstr>Vetten</vt:lpstr>
      <vt:lpstr>Koolhydraten</vt:lpstr>
      <vt:lpstr>Mineralen en vitamines</vt:lpstr>
    </vt:vector>
  </TitlesOfParts>
  <Company>AOC Oost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voeding</dc:title>
  <dc:creator>Nikki Pots</dc:creator>
  <cp:lastModifiedBy>Nikki Pots</cp:lastModifiedBy>
  <cp:revision>6</cp:revision>
  <dcterms:created xsi:type="dcterms:W3CDTF">2017-01-11T08:26:41Z</dcterms:created>
  <dcterms:modified xsi:type="dcterms:W3CDTF">2017-01-11T10:40:15Z</dcterms:modified>
</cp:coreProperties>
</file>